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0d6b8788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0d6b8788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b70ba00c8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b70ba00c8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b70ba00c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b70ba00c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b2582f5be9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b2582f5be9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b2582f5be9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b2582f5be9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b0d6b8788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b0d6b8788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b0d6b87882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b0d6b87882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b0eafefc7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b0eafefc7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b0eafefc75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b0eafefc75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b0eafefc75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b0eafefc75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b0d6b8788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b0d6b8788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0eafefc75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b0eafefc75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b0eafefc75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b0eafefc75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b0eafefc75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b0eafefc75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b53b266f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b53b266f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b53b266f2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b53b266f2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b2582f5be9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b2582f5be9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b2582f5be9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b2582f5be9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b23277392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b23277392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b0d6b87882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b0d6b87882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b0d6b87882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b0d6b87882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b0d6b87882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b0d6b87882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b0d6b87882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b0d6b87882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b0d6b87882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b0d6b87882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b0d6b87882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b0d6b87882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b23277392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b23277392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jpg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19.jpg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image" Target="../media/image16.jp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UCoAt CycleGAN: UNet based CoAt Cycle GAN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273700" y="3652725"/>
            <a:ext cx="42810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Presented By: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Boqi Zhao, Yingwei Song,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Yiyang Wang, Zhaoyang Li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Loss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01" name="Google Shape;201;p22"/>
          <p:cNvSpPr txBox="1">
            <a:spLocks noGrp="1"/>
          </p:cNvSpPr>
          <p:nvPr>
            <p:ph type="body" idx="1"/>
          </p:nvPr>
        </p:nvSpPr>
        <p:spPr>
          <a:xfrm>
            <a:off x="1297500" y="1059450"/>
            <a:ext cx="14877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 Adversarial Loss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1297500" y="2234125"/>
            <a:ext cx="23970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Cycle Consistency Loss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675" y="1485500"/>
            <a:ext cx="3548102" cy="6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0675" y="2759825"/>
            <a:ext cx="3548100" cy="51289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1297500" y="3409025"/>
            <a:ext cx="23970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Identity Loss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0675" y="3881350"/>
            <a:ext cx="3548100" cy="524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body" idx="1"/>
          </p:nvPr>
        </p:nvSpPr>
        <p:spPr>
          <a:xfrm>
            <a:off x="891700" y="330350"/>
            <a:ext cx="17592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688" y="1749800"/>
            <a:ext cx="7360624" cy="17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 txBox="1">
            <a:spLocks noGrp="1"/>
          </p:cNvSpPr>
          <p:nvPr>
            <p:ph type="body" idx="1"/>
          </p:nvPr>
        </p:nvSpPr>
        <p:spPr>
          <a:xfrm>
            <a:off x="1204000" y="1195400"/>
            <a:ext cx="66237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Alzheimer’s Disease Neuroimaging Initiative (ADNI) 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23"/>
          <p:cNvSpPr txBox="1">
            <a:spLocks noGrp="1"/>
          </p:cNvSpPr>
          <p:nvPr>
            <p:ph type="body" idx="1"/>
          </p:nvPr>
        </p:nvSpPr>
        <p:spPr>
          <a:xfrm>
            <a:off x="2250150" y="3660775"/>
            <a:ext cx="46437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Total Number: 810 pairs of PET and MR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>
            <a:spLocks noGrp="1"/>
          </p:cNvSpPr>
          <p:nvPr>
            <p:ph type="body" idx="1"/>
          </p:nvPr>
        </p:nvSpPr>
        <p:spPr>
          <a:xfrm>
            <a:off x="820775" y="478200"/>
            <a:ext cx="48579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Differentiable Augmentation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24"/>
          <p:cNvSpPr txBox="1">
            <a:spLocks noGrp="1"/>
          </p:cNvSpPr>
          <p:nvPr>
            <p:ph type="body" idx="1"/>
          </p:nvPr>
        </p:nvSpPr>
        <p:spPr>
          <a:xfrm>
            <a:off x="5266925" y="4622700"/>
            <a:ext cx="35814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0000"/>
                </a:solidFill>
              </a:rPr>
              <a:t>Shengyu Zhao, Zhijian Liu, Ji Lin, Jun-Yan Zhu, and Song Han. Differentiable augmentation for dataefficient gan training. arXiv preprint arXiv:2006.10738, 2020.</a:t>
            </a:r>
            <a:endParaRPr sz="1600" b="1">
              <a:solidFill>
                <a:srgbClr val="000000"/>
              </a:solidFill>
            </a:endParaRPr>
          </a:p>
        </p:txBody>
      </p:sp>
      <p:pic>
        <p:nvPicPr>
          <p:cNvPr id="223" name="Google Shape;2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750" y="1400750"/>
            <a:ext cx="7502475" cy="10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913" y="2850328"/>
            <a:ext cx="4968141" cy="6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26" name="Google Shape;226;p24"/>
          <p:cNvSpPr txBox="1"/>
          <p:nvPr/>
        </p:nvSpPr>
        <p:spPr>
          <a:xfrm>
            <a:off x="580900" y="3727800"/>
            <a:ext cx="729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Dataset: The Alzheimer’s Disease Neuroimaging Initiative (ADNI)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body" idx="1"/>
          </p:nvPr>
        </p:nvSpPr>
        <p:spPr>
          <a:xfrm>
            <a:off x="820775" y="478200"/>
            <a:ext cx="48579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Training Policy</a:t>
            </a:r>
            <a:endParaRPr sz="2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34" name="Google Shape;234;p25"/>
          <p:cNvSpPr txBox="1"/>
          <p:nvPr/>
        </p:nvSpPr>
        <p:spPr>
          <a:xfrm>
            <a:off x="820775" y="1723075"/>
            <a:ext cx="7298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Train with 200 epochs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We initialize learning rate with 1e-4 and using cosine learning rate decay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We initialize  standard cycleGAN hyperparameters including lambda_indentity = 0.5    and lambda_cycle = 10.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For gradient penalty, we set the lambda which is 10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>
            <a:spLocks noGrp="1"/>
          </p:cNvSpPr>
          <p:nvPr>
            <p:ph type="body" idx="1"/>
          </p:nvPr>
        </p:nvSpPr>
        <p:spPr>
          <a:xfrm>
            <a:off x="820775" y="478200"/>
            <a:ext cx="48579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Quantitative Result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41" name="Google Shape;24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675" y="1692350"/>
            <a:ext cx="5256649" cy="98934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3780299" y="1228850"/>
            <a:ext cx="1583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000" dirty="0">
                <a:highlight>
                  <a:srgbClr val="FFFFFF"/>
                </a:highlight>
              </a:rPr>
              <a:t>scores of measurements</a:t>
            </a:r>
            <a:endParaRPr sz="1000" dirty="0">
              <a:highlight>
                <a:srgbClr val="FFFFFF"/>
              </a:highlight>
            </a:endParaRPr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125" y="3209911"/>
            <a:ext cx="5047750" cy="63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 txBox="1"/>
          <p:nvPr/>
        </p:nvSpPr>
        <p:spPr>
          <a:xfrm>
            <a:off x="3780299" y="2944051"/>
            <a:ext cx="1583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highlight>
                  <a:srgbClr val="FFFFFF"/>
                </a:highlight>
              </a:rPr>
              <a:t>MAE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 rotWithShape="1">
          <a:blip r:embed="rId3">
            <a:alphaModFix/>
          </a:blip>
          <a:srcRect t="1700" r="1951"/>
          <a:stretch/>
        </p:blipFill>
        <p:spPr>
          <a:xfrm>
            <a:off x="290625" y="843475"/>
            <a:ext cx="1999775" cy="30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 rotWithShape="1">
          <a:blip r:embed="rId4">
            <a:alphaModFix/>
          </a:blip>
          <a:srcRect r="2305"/>
          <a:stretch/>
        </p:blipFill>
        <p:spPr>
          <a:xfrm>
            <a:off x="3953775" y="802625"/>
            <a:ext cx="2106575" cy="308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8525" y="790925"/>
            <a:ext cx="2106575" cy="308767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 txBox="1"/>
          <p:nvPr/>
        </p:nvSpPr>
        <p:spPr>
          <a:xfrm>
            <a:off x="768500" y="4056300"/>
            <a:ext cx="12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Input: MRI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4266400" y="4063400"/>
            <a:ext cx="18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 Fake PET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7297100" y="4070475"/>
            <a:ext cx="11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 PET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2665950" y="2035550"/>
            <a:ext cx="11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7" name="Google Shape;257;p27"/>
          <p:cNvCxnSpPr/>
          <p:nvPr/>
        </p:nvCxnSpPr>
        <p:spPr>
          <a:xfrm>
            <a:off x="2330115" y="2487162"/>
            <a:ext cx="16236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925" y="816225"/>
            <a:ext cx="2039500" cy="305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350" y="816225"/>
            <a:ext cx="2106575" cy="308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 rotWithShape="1">
          <a:blip r:embed="rId5">
            <a:alphaModFix/>
          </a:blip>
          <a:srcRect t="1864" r="2238"/>
          <a:stretch/>
        </p:blipFill>
        <p:spPr>
          <a:xfrm>
            <a:off x="6559575" y="873075"/>
            <a:ext cx="1970150" cy="299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768500" y="4056300"/>
            <a:ext cx="12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Input: PET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4266400" y="4063400"/>
            <a:ext cx="18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 Fake MRI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8"/>
          <p:cNvSpPr txBox="1"/>
          <p:nvPr/>
        </p:nvSpPr>
        <p:spPr>
          <a:xfrm>
            <a:off x="7068500" y="4070475"/>
            <a:ext cx="11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 MRI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8"/>
          <p:cNvSpPr txBox="1"/>
          <p:nvPr/>
        </p:nvSpPr>
        <p:spPr>
          <a:xfrm>
            <a:off x="2665950" y="2035550"/>
            <a:ext cx="11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9" name="Google Shape;269;p28"/>
          <p:cNvCxnSpPr/>
          <p:nvPr/>
        </p:nvCxnSpPr>
        <p:spPr>
          <a:xfrm>
            <a:off x="2330115" y="2487162"/>
            <a:ext cx="16236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/>
          <p:cNvPicPr preferRelativeResize="0"/>
          <p:nvPr/>
        </p:nvPicPr>
        <p:blipFill rotWithShape="1">
          <a:blip r:embed="rId3">
            <a:alphaModFix/>
          </a:blip>
          <a:srcRect l="149" r="159"/>
          <a:stretch/>
        </p:blipFill>
        <p:spPr>
          <a:xfrm>
            <a:off x="290625" y="843475"/>
            <a:ext cx="1999775" cy="30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 rotWithShape="1">
          <a:blip r:embed="rId4">
            <a:alphaModFix/>
          </a:blip>
          <a:srcRect t="1114" b="1104"/>
          <a:stretch/>
        </p:blipFill>
        <p:spPr>
          <a:xfrm>
            <a:off x="3953775" y="802625"/>
            <a:ext cx="2106575" cy="308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 rotWithShape="1">
          <a:blip r:embed="rId5">
            <a:alphaModFix/>
          </a:blip>
          <a:srcRect l="1333" r="1333"/>
          <a:stretch/>
        </p:blipFill>
        <p:spPr>
          <a:xfrm>
            <a:off x="6778525" y="790925"/>
            <a:ext cx="2106576" cy="3087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9"/>
          <p:cNvSpPr txBox="1"/>
          <p:nvPr/>
        </p:nvSpPr>
        <p:spPr>
          <a:xfrm>
            <a:off x="768500" y="4056300"/>
            <a:ext cx="12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Input: MRI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4266400" y="4063400"/>
            <a:ext cx="18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 Fake PET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7297100" y="4070475"/>
            <a:ext cx="11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 PET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9"/>
          <p:cNvSpPr txBox="1"/>
          <p:nvPr/>
        </p:nvSpPr>
        <p:spPr>
          <a:xfrm>
            <a:off x="2665950" y="2035550"/>
            <a:ext cx="11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1" name="Google Shape;281;p29"/>
          <p:cNvCxnSpPr/>
          <p:nvPr/>
        </p:nvCxnSpPr>
        <p:spPr>
          <a:xfrm>
            <a:off x="2330115" y="2487162"/>
            <a:ext cx="16236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0"/>
          <p:cNvPicPr preferRelativeResize="0"/>
          <p:nvPr/>
        </p:nvPicPr>
        <p:blipFill rotWithShape="1">
          <a:blip r:embed="rId3">
            <a:alphaModFix/>
          </a:blip>
          <a:srcRect t="169" b="159"/>
          <a:stretch/>
        </p:blipFill>
        <p:spPr>
          <a:xfrm>
            <a:off x="3965925" y="816225"/>
            <a:ext cx="2039500" cy="305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 rotWithShape="1">
          <a:blip r:embed="rId4">
            <a:alphaModFix/>
          </a:blip>
          <a:srcRect l="1338" r="4428"/>
          <a:stretch/>
        </p:blipFill>
        <p:spPr>
          <a:xfrm>
            <a:off x="251350" y="816225"/>
            <a:ext cx="2039499" cy="308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 rotWithShape="1">
          <a:blip r:embed="rId5">
            <a:alphaModFix/>
          </a:blip>
          <a:srcRect l="219" r="228"/>
          <a:stretch/>
        </p:blipFill>
        <p:spPr>
          <a:xfrm>
            <a:off x="6559575" y="873075"/>
            <a:ext cx="1970150" cy="29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0"/>
          <p:cNvSpPr txBox="1"/>
          <p:nvPr/>
        </p:nvSpPr>
        <p:spPr>
          <a:xfrm>
            <a:off x="768500" y="4056300"/>
            <a:ext cx="12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Input: PET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30"/>
          <p:cNvSpPr txBox="1"/>
          <p:nvPr/>
        </p:nvSpPr>
        <p:spPr>
          <a:xfrm>
            <a:off x="4266400" y="4063400"/>
            <a:ext cx="18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 Fake MRI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7068500" y="4070475"/>
            <a:ext cx="11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 MRI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30"/>
          <p:cNvSpPr txBox="1"/>
          <p:nvPr/>
        </p:nvSpPr>
        <p:spPr>
          <a:xfrm>
            <a:off x="2665950" y="2035550"/>
            <a:ext cx="11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3" name="Google Shape;293;p30"/>
          <p:cNvCxnSpPr/>
          <p:nvPr/>
        </p:nvCxnSpPr>
        <p:spPr>
          <a:xfrm>
            <a:off x="2330115" y="2487162"/>
            <a:ext cx="16236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1"/>
          <p:cNvPicPr preferRelativeResize="0"/>
          <p:nvPr/>
        </p:nvPicPr>
        <p:blipFill rotWithShape="1">
          <a:blip r:embed="rId3">
            <a:alphaModFix/>
          </a:blip>
          <a:srcRect l="1229" r="1229"/>
          <a:stretch/>
        </p:blipFill>
        <p:spPr>
          <a:xfrm>
            <a:off x="290625" y="843475"/>
            <a:ext cx="1999775" cy="30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1"/>
          <p:cNvPicPr preferRelativeResize="0"/>
          <p:nvPr/>
        </p:nvPicPr>
        <p:blipFill rotWithShape="1">
          <a:blip r:embed="rId4">
            <a:alphaModFix/>
          </a:blip>
          <a:srcRect l="592" r="602"/>
          <a:stretch/>
        </p:blipFill>
        <p:spPr>
          <a:xfrm>
            <a:off x="3953775" y="802625"/>
            <a:ext cx="2106575" cy="308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1"/>
          <p:cNvPicPr preferRelativeResize="0"/>
          <p:nvPr/>
        </p:nvPicPr>
        <p:blipFill rotWithShape="1">
          <a:blip r:embed="rId5">
            <a:alphaModFix/>
          </a:blip>
          <a:srcRect l="199" r="199"/>
          <a:stretch/>
        </p:blipFill>
        <p:spPr>
          <a:xfrm>
            <a:off x="6778525" y="790925"/>
            <a:ext cx="2106576" cy="30876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1"/>
          <p:cNvSpPr txBox="1"/>
          <p:nvPr/>
        </p:nvSpPr>
        <p:spPr>
          <a:xfrm>
            <a:off x="768500" y="4056300"/>
            <a:ext cx="12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Input: MRI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1"/>
          <p:cNvSpPr txBox="1"/>
          <p:nvPr/>
        </p:nvSpPr>
        <p:spPr>
          <a:xfrm>
            <a:off x="4266400" y="4063400"/>
            <a:ext cx="18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 Fake PET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1"/>
          <p:cNvSpPr txBox="1"/>
          <p:nvPr/>
        </p:nvSpPr>
        <p:spPr>
          <a:xfrm>
            <a:off x="7297100" y="4070475"/>
            <a:ext cx="11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 PET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2665950" y="2035550"/>
            <a:ext cx="11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5" name="Google Shape;305;p31"/>
          <p:cNvCxnSpPr/>
          <p:nvPr/>
        </p:nvCxnSpPr>
        <p:spPr>
          <a:xfrm>
            <a:off x="2330115" y="2487162"/>
            <a:ext cx="16236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340300" y="1309975"/>
            <a:ext cx="2457300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207"/>
              <a:t>MR(magnetic resonance) Image </a:t>
            </a:r>
            <a:endParaRPr sz="1207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100" y="1873768"/>
            <a:ext cx="2893700" cy="1927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>
            <a:spLocks noGrp="1"/>
          </p:cNvSpPr>
          <p:nvPr>
            <p:ph type="body" idx="1"/>
          </p:nvPr>
        </p:nvSpPr>
        <p:spPr>
          <a:xfrm>
            <a:off x="1893200" y="3968975"/>
            <a:ext cx="13515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58"/>
              <a:t>Cost: $1325 </a:t>
            </a:r>
            <a:endParaRPr sz="1158"/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5186450" y="1309975"/>
            <a:ext cx="3299400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207"/>
              <a:t>PET(positron emission tomography) Image </a:t>
            </a:r>
            <a:endParaRPr sz="1207"/>
          </a:p>
        </p:txBody>
      </p:sp>
      <p:sp>
        <p:nvSpPr>
          <p:cNvPr id="145" name="Google Shape;145;p14"/>
          <p:cNvSpPr txBox="1">
            <a:spLocks noGrp="1"/>
          </p:cNvSpPr>
          <p:nvPr>
            <p:ph type="body" idx="1"/>
          </p:nvPr>
        </p:nvSpPr>
        <p:spPr>
          <a:xfrm>
            <a:off x="6058700" y="3996725"/>
            <a:ext cx="1554900" cy="8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8"/>
              <a:t>Cost: $5750</a:t>
            </a:r>
            <a:endParaRPr sz="1158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8"/>
              <a:t>Highly Radioactive </a:t>
            </a:r>
            <a:endParaRPr sz="1158"/>
          </a:p>
        </p:txBody>
      </p:sp>
      <p:pic>
        <p:nvPicPr>
          <p:cNvPr id="146" name="Google Shape;14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300" y="1871925"/>
            <a:ext cx="2893700" cy="1931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14"/>
          <p:cNvCxnSpPr>
            <a:stCxn id="141" idx="3"/>
            <a:endCxn id="144" idx="1"/>
          </p:cNvCxnSpPr>
          <p:nvPr/>
        </p:nvCxnSpPr>
        <p:spPr>
          <a:xfrm>
            <a:off x="3797600" y="1522075"/>
            <a:ext cx="13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Google Shape;148;p14"/>
          <p:cNvSpPr txBox="1"/>
          <p:nvPr/>
        </p:nvSpPr>
        <p:spPr>
          <a:xfrm>
            <a:off x="3974100" y="1214263"/>
            <a:ext cx="95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MR/PET System</a:t>
            </a:r>
            <a:endParaRPr sz="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2"/>
          <p:cNvPicPr preferRelativeResize="0"/>
          <p:nvPr/>
        </p:nvPicPr>
        <p:blipFill rotWithShape="1">
          <a:blip r:embed="rId3">
            <a:alphaModFix/>
          </a:blip>
          <a:srcRect t="129" b="139"/>
          <a:stretch/>
        </p:blipFill>
        <p:spPr>
          <a:xfrm>
            <a:off x="3965925" y="816225"/>
            <a:ext cx="2039500" cy="305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/>
          <p:cNvPicPr preferRelativeResize="0"/>
          <p:nvPr/>
        </p:nvPicPr>
        <p:blipFill rotWithShape="1">
          <a:blip r:embed="rId4">
            <a:alphaModFix/>
          </a:blip>
          <a:srcRect l="199" r="199"/>
          <a:stretch/>
        </p:blipFill>
        <p:spPr>
          <a:xfrm>
            <a:off x="251350" y="816225"/>
            <a:ext cx="2106576" cy="308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2"/>
          <p:cNvPicPr preferRelativeResize="0"/>
          <p:nvPr/>
        </p:nvPicPr>
        <p:blipFill rotWithShape="1">
          <a:blip r:embed="rId5">
            <a:alphaModFix/>
          </a:blip>
          <a:srcRect l="1295" r="1295"/>
          <a:stretch/>
        </p:blipFill>
        <p:spPr>
          <a:xfrm>
            <a:off x="6559575" y="873075"/>
            <a:ext cx="1970150" cy="299427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2"/>
          <p:cNvSpPr txBox="1"/>
          <p:nvPr/>
        </p:nvSpPr>
        <p:spPr>
          <a:xfrm>
            <a:off x="768500" y="4056300"/>
            <a:ext cx="12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Input: PET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32"/>
          <p:cNvSpPr txBox="1"/>
          <p:nvPr/>
        </p:nvSpPr>
        <p:spPr>
          <a:xfrm>
            <a:off x="4266400" y="4063400"/>
            <a:ext cx="18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 Fake MRI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32"/>
          <p:cNvSpPr txBox="1"/>
          <p:nvPr/>
        </p:nvSpPr>
        <p:spPr>
          <a:xfrm>
            <a:off x="7068500" y="4070475"/>
            <a:ext cx="11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 MRI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32"/>
          <p:cNvSpPr txBox="1"/>
          <p:nvPr/>
        </p:nvSpPr>
        <p:spPr>
          <a:xfrm>
            <a:off x="2665950" y="2035550"/>
            <a:ext cx="11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7" name="Google Shape;317;p32"/>
          <p:cNvCxnSpPr/>
          <p:nvPr/>
        </p:nvCxnSpPr>
        <p:spPr>
          <a:xfrm>
            <a:off x="2330115" y="2487162"/>
            <a:ext cx="16236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025" y="672175"/>
            <a:ext cx="4961474" cy="36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 txBox="1"/>
          <p:nvPr/>
        </p:nvSpPr>
        <p:spPr>
          <a:xfrm>
            <a:off x="325800" y="227075"/>
            <a:ext cx="286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Failure cases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33"/>
          <p:cNvSpPr txBox="1"/>
          <p:nvPr/>
        </p:nvSpPr>
        <p:spPr>
          <a:xfrm>
            <a:off x="2892600" y="4401825"/>
            <a:ext cx="12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 MRI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5404500" y="4379300"/>
            <a:ext cx="12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fake MRI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/>
          <p:nvPr/>
        </p:nvSpPr>
        <p:spPr>
          <a:xfrm>
            <a:off x="325800" y="227075"/>
            <a:ext cx="286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Failure cases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4"/>
          <p:cNvSpPr txBox="1"/>
          <p:nvPr/>
        </p:nvSpPr>
        <p:spPr>
          <a:xfrm>
            <a:off x="2892600" y="4401825"/>
            <a:ext cx="12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 PET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34"/>
          <p:cNvSpPr txBox="1"/>
          <p:nvPr/>
        </p:nvSpPr>
        <p:spPr>
          <a:xfrm>
            <a:off x="5404500" y="4379300"/>
            <a:ext cx="12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fake PET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775" y="784326"/>
            <a:ext cx="4892450" cy="34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5"/>
          <p:cNvPicPr preferRelativeResize="0"/>
          <p:nvPr/>
        </p:nvPicPr>
        <p:blipFill rotWithShape="1">
          <a:blip r:embed="rId3">
            <a:alphaModFix/>
          </a:blip>
          <a:srcRect l="150" r="-150" b="34210"/>
          <a:stretch/>
        </p:blipFill>
        <p:spPr>
          <a:xfrm>
            <a:off x="167350" y="729200"/>
            <a:ext cx="1311300" cy="11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5"/>
          <p:cNvPicPr preferRelativeResize="0"/>
          <p:nvPr/>
        </p:nvPicPr>
        <p:blipFill rotWithShape="1">
          <a:blip r:embed="rId4">
            <a:alphaModFix/>
          </a:blip>
          <a:srcRect t="68773" b="1102"/>
          <a:stretch/>
        </p:blipFill>
        <p:spPr>
          <a:xfrm>
            <a:off x="7599775" y="984729"/>
            <a:ext cx="1377074" cy="56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/>
          <p:cNvPicPr preferRelativeResize="0"/>
          <p:nvPr/>
        </p:nvPicPr>
        <p:blipFill rotWithShape="1">
          <a:blip r:embed="rId5">
            <a:alphaModFix/>
          </a:blip>
          <a:srcRect l="1330" r="6273" b="33079"/>
          <a:stretch/>
        </p:blipFill>
        <p:spPr>
          <a:xfrm>
            <a:off x="2988875" y="687625"/>
            <a:ext cx="1307250" cy="12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5"/>
          <p:cNvPicPr preferRelativeResize="0"/>
          <p:nvPr/>
        </p:nvPicPr>
        <p:blipFill rotWithShape="1">
          <a:blip r:embed="rId6">
            <a:alphaModFix/>
          </a:blip>
          <a:srcRect l="1231" t="2818" r="6141" b="34677"/>
          <a:stretch/>
        </p:blipFill>
        <p:spPr>
          <a:xfrm>
            <a:off x="167350" y="2256575"/>
            <a:ext cx="1241400" cy="109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 rotWithShape="1">
          <a:blip r:embed="rId4">
            <a:alphaModFix/>
          </a:blip>
          <a:srcRect t="5385" b="36397"/>
          <a:stretch/>
        </p:blipFill>
        <p:spPr>
          <a:xfrm>
            <a:off x="1556225" y="2207150"/>
            <a:ext cx="1311301" cy="11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 rotWithShape="1">
          <a:blip r:embed="rId5">
            <a:alphaModFix/>
          </a:blip>
          <a:srcRect t="7062" r="5033" b="31576"/>
          <a:stretch/>
        </p:blipFill>
        <p:spPr>
          <a:xfrm>
            <a:off x="2980450" y="2207150"/>
            <a:ext cx="1241400" cy="114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 rotWithShape="1">
          <a:blip r:embed="rId6">
            <a:alphaModFix/>
          </a:blip>
          <a:srcRect l="1231" t="3901" r="6175" b="34370"/>
          <a:stretch/>
        </p:blipFill>
        <p:spPr>
          <a:xfrm>
            <a:off x="172775" y="3555175"/>
            <a:ext cx="1307250" cy="12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 rotWithShape="1">
          <a:blip r:embed="rId7">
            <a:alphaModFix/>
          </a:blip>
          <a:srcRect t="566" b="32735"/>
          <a:stretch/>
        </p:blipFill>
        <p:spPr>
          <a:xfrm>
            <a:off x="1556225" y="3633025"/>
            <a:ext cx="1307249" cy="1262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5"/>
          <p:cNvPicPr preferRelativeResize="0"/>
          <p:nvPr/>
        </p:nvPicPr>
        <p:blipFill rotWithShape="1">
          <a:blip r:embed="rId8">
            <a:alphaModFix/>
          </a:blip>
          <a:srcRect l="200" r="4196" b="31731"/>
          <a:stretch/>
        </p:blipFill>
        <p:spPr>
          <a:xfrm>
            <a:off x="2984300" y="3633025"/>
            <a:ext cx="1293300" cy="1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/>
          <p:cNvPicPr preferRelativeResize="0"/>
          <p:nvPr/>
        </p:nvPicPr>
        <p:blipFill rotWithShape="1">
          <a:blip r:embed="rId3">
            <a:alphaModFix/>
          </a:blip>
          <a:srcRect l="149" t="66746" r="159"/>
          <a:stretch/>
        </p:blipFill>
        <p:spPr>
          <a:xfrm>
            <a:off x="4670325" y="967353"/>
            <a:ext cx="1307250" cy="6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5"/>
          <p:cNvPicPr preferRelativeResize="0"/>
          <p:nvPr/>
        </p:nvPicPr>
        <p:blipFill rotWithShape="1">
          <a:blip r:embed="rId4">
            <a:alphaModFix/>
          </a:blip>
          <a:srcRect l="5075" t="1112" r="4777" b="33455"/>
          <a:stretch/>
        </p:blipFill>
        <p:spPr>
          <a:xfrm>
            <a:off x="1626125" y="687625"/>
            <a:ext cx="1241400" cy="12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5"/>
          <p:cNvPicPr preferRelativeResize="0"/>
          <p:nvPr/>
        </p:nvPicPr>
        <p:blipFill rotWithShape="1">
          <a:blip r:embed="rId5">
            <a:alphaModFix/>
          </a:blip>
          <a:srcRect l="1333" t="70196" r="1333" b="2"/>
          <a:stretch/>
        </p:blipFill>
        <p:spPr>
          <a:xfrm>
            <a:off x="6134350" y="1003351"/>
            <a:ext cx="1377075" cy="55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5"/>
          <p:cNvPicPr preferRelativeResize="0"/>
          <p:nvPr/>
        </p:nvPicPr>
        <p:blipFill rotWithShape="1">
          <a:blip r:embed="rId3">
            <a:alphaModFix/>
          </a:blip>
          <a:srcRect t="69680" b="3860"/>
          <a:stretch/>
        </p:blipFill>
        <p:spPr>
          <a:xfrm>
            <a:off x="4670325" y="2436771"/>
            <a:ext cx="1377075" cy="55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/>
          <p:cNvPicPr preferRelativeResize="0"/>
          <p:nvPr/>
        </p:nvPicPr>
        <p:blipFill rotWithShape="1">
          <a:blip r:embed="rId4">
            <a:alphaModFix/>
          </a:blip>
          <a:srcRect t="73056" b="4069"/>
          <a:stretch/>
        </p:blipFill>
        <p:spPr>
          <a:xfrm>
            <a:off x="6134350" y="2450400"/>
            <a:ext cx="1474051" cy="50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/>
          <p:cNvPicPr preferRelativeResize="0"/>
          <p:nvPr/>
        </p:nvPicPr>
        <p:blipFill rotWithShape="1">
          <a:blip r:embed="rId5">
            <a:alphaModFix/>
          </a:blip>
          <a:srcRect t="72054" r="4780" b="2217"/>
          <a:stretch/>
        </p:blipFill>
        <p:spPr>
          <a:xfrm>
            <a:off x="7648900" y="2450425"/>
            <a:ext cx="1311300" cy="5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5"/>
          <p:cNvPicPr preferRelativeResize="0"/>
          <p:nvPr/>
        </p:nvPicPr>
        <p:blipFill rotWithShape="1">
          <a:blip r:embed="rId6">
            <a:alphaModFix/>
          </a:blip>
          <a:srcRect l="1229" t="68225" r="1229"/>
          <a:stretch/>
        </p:blipFill>
        <p:spPr>
          <a:xfrm>
            <a:off x="4681075" y="3868187"/>
            <a:ext cx="1377075" cy="6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 rotWithShape="1">
          <a:blip r:embed="rId7">
            <a:alphaModFix/>
          </a:blip>
          <a:srcRect l="592" t="71018" r="602"/>
          <a:stretch/>
        </p:blipFill>
        <p:spPr>
          <a:xfrm>
            <a:off x="6174850" y="3897875"/>
            <a:ext cx="1423525" cy="58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 rotWithShape="1">
          <a:blip r:embed="rId8">
            <a:alphaModFix/>
          </a:blip>
          <a:srcRect l="199" t="71018" r="199"/>
          <a:stretch/>
        </p:blipFill>
        <p:spPr>
          <a:xfrm>
            <a:off x="7648900" y="3897899"/>
            <a:ext cx="1311300" cy="557027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5"/>
          <p:cNvSpPr txBox="1"/>
          <p:nvPr/>
        </p:nvSpPr>
        <p:spPr>
          <a:xfrm>
            <a:off x="561425" y="149525"/>
            <a:ext cx="12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MRI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1843400" y="132350"/>
            <a:ext cx="12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fake PET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35"/>
          <p:cNvSpPr txBox="1"/>
          <p:nvPr/>
        </p:nvSpPr>
        <p:spPr>
          <a:xfrm>
            <a:off x="3226500" y="132350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 PET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35"/>
          <p:cNvSpPr txBox="1"/>
          <p:nvPr/>
        </p:nvSpPr>
        <p:spPr>
          <a:xfrm>
            <a:off x="5091850" y="135025"/>
            <a:ext cx="106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MRI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35"/>
          <p:cNvSpPr txBox="1"/>
          <p:nvPr/>
        </p:nvSpPr>
        <p:spPr>
          <a:xfrm>
            <a:off x="6373825" y="117850"/>
            <a:ext cx="12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fake PET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7756925" y="117850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 PET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6"/>
          <p:cNvPicPr preferRelativeResize="0"/>
          <p:nvPr/>
        </p:nvPicPr>
        <p:blipFill rotWithShape="1">
          <a:blip r:embed="rId3">
            <a:alphaModFix/>
          </a:blip>
          <a:srcRect t="3965" b="33787"/>
          <a:stretch/>
        </p:blipFill>
        <p:spPr>
          <a:xfrm>
            <a:off x="167350" y="729200"/>
            <a:ext cx="1311300" cy="11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6"/>
          <p:cNvPicPr preferRelativeResize="0"/>
          <p:nvPr/>
        </p:nvPicPr>
        <p:blipFill rotWithShape="1">
          <a:blip r:embed="rId4">
            <a:alphaModFix/>
          </a:blip>
          <a:srcRect t="69224" b="3438"/>
          <a:stretch/>
        </p:blipFill>
        <p:spPr>
          <a:xfrm>
            <a:off x="7599775" y="984725"/>
            <a:ext cx="1377075" cy="56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6"/>
          <p:cNvPicPr preferRelativeResize="0"/>
          <p:nvPr/>
        </p:nvPicPr>
        <p:blipFill rotWithShape="1">
          <a:blip r:embed="rId4">
            <a:alphaModFix/>
          </a:blip>
          <a:srcRect t="3308" r="5033" b="34140"/>
          <a:stretch/>
        </p:blipFill>
        <p:spPr>
          <a:xfrm>
            <a:off x="2988875" y="687625"/>
            <a:ext cx="1241400" cy="12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6"/>
          <p:cNvPicPr preferRelativeResize="0"/>
          <p:nvPr/>
        </p:nvPicPr>
        <p:blipFill rotWithShape="1">
          <a:blip r:embed="rId5">
            <a:alphaModFix/>
          </a:blip>
          <a:srcRect t="1873" r="4770" b="36302"/>
          <a:stretch/>
        </p:blipFill>
        <p:spPr>
          <a:xfrm>
            <a:off x="167350" y="2201722"/>
            <a:ext cx="1241400" cy="1149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 rotWithShape="1">
          <a:blip r:embed="rId6">
            <a:alphaModFix/>
          </a:blip>
          <a:srcRect t="1569" b="40290"/>
          <a:stretch/>
        </p:blipFill>
        <p:spPr>
          <a:xfrm>
            <a:off x="1556225" y="2207150"/>
            <a:ext cx="1311301" cy="11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6"/>
          <p:cNvPicPr preferRelativeResize="0"/>
          <p:nvPr/>
        </p:nvPicPr>
        <p:blipFill rotWithShape="1">
          <a:blip r:embed="rId7">
            <a:alphaModFix/>
          </a:blip>
          <a:srcRect t="1810" b="40335"/>
          <a:stretch/>
        </p:blipFill>
        <p:spPr>
          <a:xfrm>
            <a:off x="2980450" y="2207150"/>
            <a:ext cx="1307250" cy="114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6"/>
          <p:cNvPicPr preferRelativeResize="0"/>
          <p:nvPr/>
        </p:nvPicPr>
        <p:blipFill rotWithShape="1">
          <a:blip r:embed="rId8">
            <a:alphaModFix/>
          </a:blip>
          <a:srcRect t="216" b="32179"/>
          <a:stretch/>
        </p:blipFill>
        <p:spPr>
          <a:xfrm>
            <a:off x="172775" y="3555175"/>
            <a:ext cx="1307250" cy="12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 rotWithShape="1">
          <a:blip r:embed="rId9">
            <a:alphaModFix/>
          </a:blip>
          <a:srcRect l="5033" t="2273" b="33331"/>
          <a:stretch/>
        </p:blipFill>
        <p:spPr>
          <a:xfrm>
            <a:off x="1622075" y="3633025"/>
            <a:ext cx="1241400" cy="12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 rotWithShape="1">
          <a:blip r:embed="rId10">
            <a:alphaModFix/>
          </a:blip>
          <a:srcRect l="1641" t="1648" r="4009" b="33693"/>
          <a:stretch/>
        </p:blipFill>
        <p:spPr>
          <a:xfrm>
            <a:off x="3005525" y="3633025"/>
            <a:ext cx="1220175" cy="12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 rotWithShape="1">
          <a:blip r:embed="rId3">
            <a:alphaModFix/>
          </a:blip>
          <a:srcRect t="71987" b="-3547"/>
          <a:stretch/>
        </p:blipFill>
        <p:spPr>
          <a:xfrm>
            <a:off x="4670325" y="1043553"/>
            <a:ext cx="1307250" cy="6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 rotWithShape="1">
          <a:blip r:embed="rId11">
            <a:alphaModFix/>
          </a:blip>
          <a:srcRect t="244" r="3390" b="35334"/>
          <a:stretch/>
        </p:blipFill>
        <p:spPr>
          <a:xfrm>
            <a:off x="1626125" y="687625"/>
            <a:ext cx="1199275" cy="119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6"/>
          <p:cNvPicPr preferRelativeResize="0"/>
          <p:nvPr/>
        </p:nvPicPr>
        <p:blipFill rotWithShape="1">
          <a:blip r:embed="rId11">
            <a:alphaModFix/>
          </a:blip>
          <a:srcRect t="69540" b="3698"/>
          <a:stretch/>
        </p:blipFill>
        <p:spPr>
          <a:xfrm>
            <a:off x="6134350" y="1003350"/>
            <a:ext cx="1377075" cy="5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6"/>
          <p:cNvPicPr preferRelativeResize="0"/>
          <p:nvPr/>
        </p:nvPicPr>
        <p:blipFill rotWithShape="1">
          <a:blip r:embed="rId5">
            <a:alphaModFix/>
          </a:blip>
          <a:srcRect t="71937"/>
          <a:stretch/>
        </p:blipFill>
        <p:spPr>
          <a:xfrm>
            <a:off x="4670325" y="2436771"/>
            <a:ext cx="1377075" cy="55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6"/>
          <p:cNvPicPr preferRelativeResize="0"/>
          <p:nvPr/>
        </p:nvPicPr>
        <p:blipFill rotWithShape="1">
          <a:blip r:embed="rId6">
            <a:alphaModFix/>
          </a:blip>
          <a:srcRect t="73026" b="4130"/>
          <a:stretch/>
        </p:blipFill>
        <p:spPr>
          <a:xfrm>
            <a:off x="6134350" y="2450400"/>
            <a:ext cx="1474050" cy="50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 rotWithShape="1">
          <a:blip r:embed="rId7">
            <a:alphaModFix/>
          </a:blip>
          <a:srcRect t="70794" b="4948"/>
          <a:stretch/>
        </p:blipFill>
        <p:spPr>
          <a:xfrm>
            <a:off x="7648900" y="2450414"/>
            <a:ext cx="1377075" cy="5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6"/>
          <p:cNvPicPr preferRelativeResize="0"/>
          <p:nvPr/>
        </p:nvPicPr>
        <p:blipFill rotWithShape="1">
          <a:blip r:embed="rId8">
            <a:alphaModFix/>
          </a:blip>
          <a:srcRect t="71375" b="-4410"/>
          <a:stretch/>
        </p:blipFill>
        <p:spPr>
          <a:xfrm>
            <a:off x="4681075" y="3868187"/>
            <a:ext cx="1377076" cy="6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6"/>
          <p:cNvPicPr preferRelativeResize="0"/>
          <p:nvPr/>
        </p:nvPicPr>
        <p:blipFill rotWithShape="1">
          <a:blip r:embed="rId9">
            <a:alphaModFix/>
          </a:blip>
          <a:srcRect t="69082" b="3568"/>
          <a:stretch/>
        </p:blipFill>
        <p:spPr>
          <a:xfrm>
            <a:off x="6174850" y="3897875"/>
            <a:ext cx="1423525" cy="58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6"/>
          <p:cNvPicPr preferRelativeResize="0"/>
          <p:nvPr/>
        </p:nvPicPr>
        <p:blipFill rotWithShape="1">
          <a:blip r:embed="rId10">
            <a:alphaModFix/>
          </a:blip>
          <a:srcRect t="68315" b="2989"/>
          <a:stretch/>
        </p:blipFill>
        <p:spPr>
          <a:xfrm>
            <a:off x="7648900" y="3897900"/>
            <a:ext cx="1311301" cy="55702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6"/>
          <p:cNvSpPr txBox="1"/>
          <p:nvPr/>
        </p:nvSpPr>
        <p:spPr>
          <a:xfrm>
            <a:off x="561425" y="149525"/>
            <a:ext cx="12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36"/>
          <p:cNvSpPr txBox="1"/>
          <p:nvPr/>
        </p:nvSpPr>
        <p:spPr>
          <a:xfrm>
            <a:off x="1843400" y="132350"/>
            <a:ext cx="12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fake MRI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36"/>
          <p:cNvSpPr txBox="1"/>
          <p:nvPr/>
        </p:nvSpPr>
        <p:spPr>
          <a:xfrm>
            <a:off x="3226500" y="132350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 MRI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36"/>
          <p:cNvSpPr txBox="1"/>
          <p:nvPr/>
        </p:nvSpPr>
        <p:spPr>
          <a:xfrm>
            <a:off x="5091850" y="135025"/>
            <a:ext cx="106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36"/>
          <p:cNvSpPr txBox="1"/>
          <p:nvPr/>
        </p:nvSpPr>
        <p:spPr>
          <a:xfrm>
            <a:off x="6373825" y="117850"/>
            <a:ext cx="12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fake MRI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6"/>
          <p:cNvSpPr txBox="1"/>
          <p:nvPr/>
        </p:nvSpPr>
        <p:spPr>
          <a:xfrm>
            <a:off x="7756925" y="117850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 MRI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 </a:t>
            </a:r>
            <a:endParaRPr/>
          </a:p>
        </p:txBody>
      </p:sp>
      <p:sp>
        <p:nvSpPr>
          <p:cNvPr id="395" name="Google Shape;395;p37"/>
          <p:cNvSpPr txBox="1">
            <a:spLocks noGrp="1"/>
          </p:cNvSpPr>
          <p:nvPr>
            <p:ph type="body" idx="1"/>
          </p:nvPr>
        </p:nvSpPr>
        <p:spPr>
          <a:xfrm>
            <a:off x="1297500" y="1260700"/>
            <a:ext cx="7701600" cy="3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496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18"/>
              <a:buAutoNum type="arabicPeriod"/>
            </a:pPr>
            <a:r>
              <a:rPr lang="en" sz="1517" b="1"/>
              <a:t>Convolution + Relative Attention brings model the visibility of Macro and Micro features</a:t>
            </a:r>
            <a:endParaRPr sz="617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 b="1"/>
          </a:p>
          <a:p>
            <a:pPr marL="457200" lvl="0" indent="-324961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18"/>
              <a:buAutoNum type="arabicPeriod"/>
            </a:pPr>
            <a:r>
              <a:rPr lang="en" sz="1517" b="1"/>
              <a:t>Cycle GAN enables two-way transmission</a:t>
            </a:r>
            <a:endParaRPr sz="1517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 b="1"/>
          </a:p>
          <a:p>
            <a:pPr marL="457200" lvl="0" indent="-324961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18"/>
              <a:buAutoNum type="arabicPeriod"/>
            </a:pPr>
            <a:r>
              <a:rPr lang="en" sz="1517" b="1"/>
              <a:t>Cycle GAN provides Power for Data Augmentation</a:t>
            </a:r>
            <a:endParaRPr sz="1517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 b="1"/>
          </a:p>
          <a:p>
            <a:pPr marL="457200" lvl="0" indent="-324961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18"/>
              <a:buAutoNum type="arabicPeriod"/>
            </a:pPr>
            <a:r>
              <a:rPr lang="en" sz="1517" b="1"/>
              <a:t>Use MobileNetV2</a:t>
            </a:r>
            <a:endParaRPr sz="1517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 b="1"/>
          </a:p>
          <a:p>
            <a:pPr marL="457200" lvl="0" indent="-324961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18"/>
              <a:buAutoNum type="arabicPeriod"/>
            </a:pPr>
            <a:r>
              <a:rPr lang="en" sz="1517" b="1"/>
              <a:t>Use FCN rather than sigmoid</a:t>
            </a:r>
            <a:endParaRPr sz="1517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</a:t>
            </a:r>
            <a:endParaRPr/>
          </a:p>
        </p:txBody>
      </p:sp>
      <p:sp>
        <p:nvSpPr>
          <p:cNvPr id="401" name="Google Shape;401;p38"/>
          <p:cNvSpPr txBox="1">
            <a:spLocks noGrp="1"/>
          </p:cNvSpPr>
          <p:nvPr>
            <p:ph type="body" idx="1"/>
          </p:nvPr>
        </p:nvSpPr>
        <p:spPr>
          <a:xfrm>
            <a:off x="1297500" y="1260700"/>
            <a:ext cx="7701600" cy="3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496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18"/>
              <a:buAutoNum type="arabicPeriod"/>
            </a:pPr>
            <a:r>
              <a:rPr lang="en" sz="1517" b="1"/>
              <a:t>Needs a lot calculation resource (Algorithm and Data Size)</a:t>
            </a:r>
            <a:endParaRPr sz="617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 b="1"/>
          </a:p>
          <a:p>
            <a:pPr marL="457200" lvl="0" indent="-324961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18"/>
              <a:buAutoNum type="arabicPeriod"/>
            </a:pPr>
            <a:r>
              <a:rPr lang="en" sz="1517" b="1"/>
              <a:t>Dataset Size</a:t>
            </a:r>
            <a:endParaRPr sz="1517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 b="1"/>
          </a:p>
          <a:p>
            <a:pPr marL="457200" lvl="0" indent="-324961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18"/>
              <a:buAutoNum type="arabicPeriod"/>
            </a:pPr>
            <a:r>
              <a:rPr lang="en" sz="1517" b="1"/>
              <a:t>Bad performance for converting MRI to PET </a:t>
            </a:r>
            <a:endParaRPr sz="1517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 b="1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17" b="1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17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07" name="Google Shape;407;p39"/>
          <p:cNvSpPr txBox="1">
            <a:spLocks noGrp="1"/>
          </p:cNvSpPr>
          <p:nvPr>
            <p:ph type="body" idx="1"/>
          </p:nvPr>
        </p:nvSpPr>
        <p:spPr>
          <a:xfrm>
            <a:off x="1297500" y="1260700"/>
            <a:ext cx="7701600" cy="3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2496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18"/>
              <a:buAutoNum type="arabicPeriod"/>
            </a:pPr>
            <a:r>
              <a:rPr lang="en" sz="1517" b="1"/>
              <a:t>Change Architecture to make algorithm smaller </a:t>
            </a:r>
            <a:endParaRPr sz="617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 b="1"/>
          </a:p>
          <a:p>
            <a:pPr marL="457200" lvl="0" indent="-324961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18"/>
              <a:buAutoNum type="arabicPeriod"/>
            </a:pPr>
            <a:r>
              <a:rPr lang="en" sz="1517" b="1"/>
              <a:t>Smaller the data size at pre-processing</a:t>
            </a:r>
            <a:endParaRPr sz="1517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 b="1"/>
          </a:p>
          <a:p>
            <a:pPr marL="457200" lvl="0" indent="-324961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18"/>
              <a:buAutoNum type="arabicPeriod"/>
            </a:pPr>
            <a:r>
              <a:rPr lang="en" sz="1517" b="1"/>
              <a:t>Enhance the Data Augmentation Method</a:t>
            </a:r>
            <a:endParaRPr sz="1517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 b="1"/>
          </a:p>
          <a:p>
            <a:pPr marL="457200" lvl="0" indent="-324961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18"/>
              <a:buAutoNum type="arabicPeriod"/>
            </a:pPr>
            <a:r>
              <a:rPr lang="en" sz="1517" b="1"/>
              <a:t>Let Generator’s left side and right side has better communication</a:t>
            </a:r>
            <a:endParaRPr sz="1517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 b="1"/>
          </a:p>
          <a:p>
            <a:pPr marL="457200" lvl="0" indent="-324961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18"/>
              <a:buAutoNum type="arabicPeriod"/>
            </a:pPr>
            <a:r>
              <a:rPr lang="en" sz="1517" b="1"/>
              <a:t>Find a bigger dataset</a:t>
            </a:r>
            <a:endParaRPr sz="1517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 b="1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17" b="1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17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body" idx="1"/>
          </p:nvPr>
        </p:nvSpPr>
        <p:spPr>
          <a:xfrm>
            <a:off x="1297500" y="1509200"/>
            <a:ext cx="7038900" cy="28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1. Introduce the GANs model to the cycle conversion of MR and PET images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2. Incorporating MobileNetV2 and Relative Attention 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3. Using the architecture of CycleGAN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Related Work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1143000" y="1047150"/>
            <a:ext cx="7751700" cy="3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CoAtNet: 	1) MobileNetV2 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2) Self-attention with Relative Position Representation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085300"/>
            <a:ext cx="2266950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85300"/>
            <a:ext cx="2823609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Related Work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p17"/>
          <p:cNvSpPr txBox="1">
            <a:spLocks noGrp="1"/>
          </p:cNvSpPr>
          <p:nvPr>
            <p:ph type="body" idx="1"/>
          </p:nvPr>
        </p:nvSpPr>
        <p:spPr>
          <a:xfrm>
            <a:off x="1143000" y="1047150"/>
            <a:ext cx="7751700" cy="3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U-Net:		1) Encoder (contracting path) and Decoder (expansive path)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			2) Skip Connection: provide additional information helping the	decoder to generate better features. It also helps the indirect flow of	        gradients to earlier layers.</a:t>
            </a:r>
            <a:endParaRPr sz="1800">
              <a:solidFill>
                <a:schemeClr val="dk1"/>
              </a:solidFill>
            </a:endParaRPr>
          </a:p>
          <a:p>
            <a:pPr marL="91440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3) Bridge: connecting the encoder and decoder, and	completing the flow information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Related Work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1142925" y="1047150"/>
            <a:ext cx="2910600" cy="38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CycleGAN: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Achieving the goal of learning a mapping G: X-&gt;Y such that the distribution of images from G(X) is indistinguishable from the distribution of Y using an adversarial loss, coupling it with an inverse mapping </a:t>
            </a:r>
            <a:endParaRPr sz="19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F: Y-&gt;X</a:t>
            </a:r>
            <a:endParaRPr sz="19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a cycle consistency loss to push F(G(X))≈X and G(F(Y)≈Y.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525" y="972800"/>
            <a:ext cx="4841175" cy="395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Related Work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1143000" y="1047150"/>
            <a:ext cx="7751700" cy="3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WGAN-GP (Wasserstein GAN + Gradient Penalty):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Replacing weight clipping with gradient penalty.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Resolving gradient disappearance or gradient explosion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Create a complex boundary to surround the modes of the model.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Architecture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774" y="1698375"/>
            <a:ext cx="5781951" cy="30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3509550" y="1086650"/>
            <a:ext cx="21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Generator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Architecture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3509550" y="1086650"/>
            <a:ext cx="21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Discriminator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561" y="2008200"/>
            <a:ext cx="6530874" cy="23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587</Words>
  <Application>Microsoft Office PowerPoint</Application>
  <PresentationFormat>全屏显示(16:9)</PresentationFormat>
  <Paragraphs>133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Arial</vt:lpstr>
      <vt:lpstr>Montserrat</vt:lpstr>
      <vt:lpstr>Lato</vt:lpstr>
      <vt:lpstr>Focus</vt:lpstr>
      <vt:lpstr>UCoAt CycleGAN: UNet based CoAt Cycle GAN</vt:lpstr>
      <vt:lpstr>Introduction</vt:lpstr>
      <vt:lpstr>Introduction</vt:lpstr>
      <vt:lpstr>Related Work</vt:lpstr>
      <vt:lpstr>Related Work</vt:lpstr>
      <vt:lpstr>Related Work</vt:lpstr>
      <vt:lpstr>Related Work</vt:lpstr>
      <vt:lpstr>Architecture</vt:lpstr>
      <vt:lpstr>Architecture</vt:lpstr>
      <vt:lpstr>Loss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Strengths </vt:lpstr>
      <vt:lpstr>Weakness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UCoAt CycleGAN: UNet based CoAt Cycle GAN</dc:title>
  <cp:lastModifiedBy>Jeffrey Li</cp:lastModifiedBy>
  <cp:revision>3</cp:revision>
  <dcterms:modified xsi:type="dcterms:W3CDTF">2022-12-13T15:58:45Z</dcterms:modified>
</cp:coreProperties>
</file>